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6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4" r:id="rId6"/>
    <p:sldId id="258" r:id="rId7"/>
    <p:sldId id="270" r:id="rId8"/>
    <p:sldId id="266" r:id="rId9"/>
    <p:sldId id="262" r:id="rId10"/>
    <p:sldId id="274" r:id="rId11"/>
    <p:sldId id="271" r:id="rId12"/>
    <p:sldId id="267" r:id="rId13"/>
    <p:sldId id="268" r:id="rId14"/>
    <p:sldId id="269" r:id="rId15"/>
    <p:sldId id="275" r:id="rId16"/>
    <p:sldId id="278" r:id="rId17"/>
    <p:sldId id="276" r:id="rId18"/>
    <p:sldId id="273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B43F"/>
    <a:srgbClr val="093ED3"/>
    <a:srgbClr val="CE262C"/>
    <a:srgbClr val="447825"/>
    <a:srgbClr val="717878"/>
    <a:srgbClr val="A9ADA7"/>
    <a:srgbClr val="7A15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A5E52D-70F0-43B6-A872-299D463D6189}" v="1" dt="2019-09-14T15:48:56.9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5" autoAdjust="0"/>
    <p:restoredTop sz="93918" autoAdjust="0"/>
  </p:normalViewPr>
  <p:slideViewPr>
    <p:cSldViewPr snapToGrid="0">
      <p:cViewPr varScale="1">
        <p:scale>
          <a:sx n="50" d="100"/>
          <a:sy n="50" d="100"/>
        </p:scale>
        <p:origin x="36" y="264"/>
      </p:cViewPr>
      <p:guideLst/>
    </p:cSldViewPr>
  </p:slideViewPr>
  <p:outlineViewPr>
    <p:cViewPr>
      <p:scale>
        <a:sx n="33" d="100"/>
        <a:sy n="33" d="100"/>
      </p:scale>
      <p:origin x="0" y="-116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9" d="100"/>
          <a:sy n="49" d="100"/>
        </p:scale>
        <p:origin x="266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Prange" userId="80379b76-d3d9-44a9-ad1b-cb0fad58a0f0" providerId="ADAL" clId="{DFA5E52D-70F0-43B6-A872-299D463D6189}"/>
    <pc:docChg chg="custSel modSld">
      <pc:chgData name="Michael Prange" userId="80379b76-d3d9-44a9-ad1b-cb0fad58a0f0" providerId="ADAL" clId="{DFA5E52D-70F0-43B6-A872-299D463D6189}" dt="2019-09-14T15:49:50.439" v="56" actId="20577"/>
      <pc:docMkLst>
        <pc:docMk/>
      </pc:docMkLst>
      <pc:sldChg chg="modSp">
        <pc:chgData name="Michael Prange" userId="80379b76-d3d9-44a9-ad1b-cb0fad58a0f0" providerId="ADAL" clId="{DFA5E52D-70F0-43B6-A872-299D463D6189}" dt="2019-09-14T15:49:50.439" v="56" actId="20577"/>
        <pc:sldMkLst>
          <pc:docMk/>
          <pc:sldMk cId="467409448" sldId="257"/>
        </pc:sldMkLst>
        <pc:spChg chg="mod">
          <ac:chgData name="Michael Prange" userId="80379b76-d3d9-44a9-ad1b-cb0fad58a0f0" providerId="ADAL" clId="{DFA5E52D-70F0-43B6-A872-299D463D6189}" dt="2019-09-14T15:49:50.439" v="56" actId="20577"/>
          <ac:spMkLst>
            <pc:docMk/>
            <pc:sldMk cId="467409448" sldId="257"/>
            <ac:spMk id="6" creationId="{107DD46E-48AF-466D-A4EF-52BDB50A211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4D4F4BE-B678-4ADF-9202-69FB7687CE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0000" cy="360000"/>
          </a:xfrm>
          <a:prstGeom prst="rect">
            <a:avLst/>
          </a:prstGeom>
        </p:spPr>
        <p:txBody>
          <a:bodyPr vert="horz" lIns="180000" tIns="0" rIns="180000" bIns="0" rtlCol="0" anchor="ctr" anchorCtr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AA85058-D33A-4F5F-BE65-CECE0DBD3D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000" y="0"/>
            <a:ext cx="2880000" cy="360000"/>
          </a:xfrm>
          <a:prstGeom prst="rect">
            <a:avLst/>
          </a:prstGeom>
        </p:spPr>
        <p:txBody>
          <a:bodyPr vert="horz" lIns="180000" tIns="0" rIns="180000" bIns="0" rtlCol="0" anchor="ctr" anchorCtr="0"/>
          <a:lstStyle>
            <a:lvl1pPr algn="r">
              <a:defRPr sz="1200"/>
            </a:lvl1pPr>
          </a:lstStyle>
          <a:p>
            <a:fld id="{36C8F565-B049-4A67-B608-43894FB78B6E}" type="datetimeFigureOut">
              <a:rPr lang="de-DE" smtClean="0"/>
              <a:t>19.01.2021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507BD19-C6CD-47A8-A994-9F035B240C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2880000" cy="360000"/>
          </a:xfrm>
          <a:prstGeom prst="rect">
            <a:avLst/>
          </a:prstGeom>
        </p:spPr>
        <p:txBody>
          <a:bodyPr vert="horz" lIns="180000" tIns="0" rIns="180000" bIns="0" rtlCol="0" anchor="ctr" anchorCtr="0"/>
          <a:lstStyle>
            <a:lvl1pPr algn="l">
              <a:defRPr sz="1200"/>
            </a:lvl1pPr>
          </a:lstStyle>
          <a:p>
            <a:r>
              <a:rPr lang="de-DE"/>
              <a:t>Prof. Dr. Tillmann Schwörer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5EEE8C-2645-4E4E-B200-49DC95FBDE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000" y="8784000"/>
            <a:ext cx="2880000" cy="360000"/>
          </a:xfrm>
          <a:prstGeom prst="rect">
            <a:avLst/>
          </a:prstGeom>
        </p:spPr>
        <p:txBody>
          <a:bodyPr vert="horz" lIns="180000" tIns="0" rIns="180000" bIns="0" rtlCol="0" anchor="ctr" anchorCtr="0"/>
          <a:lstStyle>
            <a:lvl1pPr algn="r">
              <a:defRPr sz="1200"/>
            </a:lvl1pPr>
          </a:lstStyle>
          <a:p>
            <a:fld id="{94AD1118-4DC8-4E75-9433-27ECDEE540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09415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0000" cy="360000"/>
          </a:xfrm>
          <a:prstGeom prst="rect">
            <a:avLst/>
          </a:prstGeom>
        </p:spPr>
        <p:txBody>
          <a:bodyPr vert="horz" lIns="180000" tIns="0" rIns="180000" bIns="0" rtlCol="0" anchor="ctr" anchorCtr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78000" y="0"/>
            <a:ext cx="2880000" cy="360000"/>
          </a:xfrm>
          <a:prstGeom prst="rect">
            <a:avLst/>
          </a:prstGeom>
        </p:spPr>
        <p:txBody>
          <a:bodyPr vert="horz" lIns="180000" tIns="0" rIns="180000" bIns="0" rtlCol="0" anchor="ctr" anchorCtr="0"/>
          <a:lstStyle>
            <a:lvl1pPr algn="r">
              <a:defRPr sz="1200"/>
            </a:lvl1pPr>
          </a:lstStyle>
          <a:p>
            <a:fld id="{ED711C60-4F98-4888-9FAD-867D05403646}" type="datetimeFigureOut">
              <a:rPr lang="de-DE" smtClean="0"/>
              <a:t>19.01.2021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40000" y="720725"/>
            <a:ext cx="5760000" cy="324148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32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2880000" cy="360000"/>
          </a:xfrm>
          <a:prstGeom prst="rect">
            <a:avLst/>
          </a:prstGeom>
        </p:spPr>
        <p:txBody>
          <a:bodyPr vert="horz" lIns="180000" tIns="0" rIns="180000" bIns="0" rtlCol="0" anchor="ctr" anchorCtr="0"/>
          <a:lstStyle>
            <a:lvl1pPr algn="l">
              <a:defRPr sz="1200"/>
            </a:lvl1pPr>
          </a:lstStyle>
          <a:p>
            <a:r>
              <a:rPr lang="de-DE"/>
              <a:t>Prof. Dr. Tillmann Schwörer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78000" y="8784000"/>
            <a:ext cx="2880000" cy="360000"/>
          </a:xfrm>
          <a:prstGeom prst="rect">
            <a:avLst/>
          </a:prstGeom>
        </p:spPr>
        <p:txBody>
          <a:bodyPr vert="horz" lIns="180000" tIns="0" rIns="180000" bIns="0" rtlCol="0" anchor="ctr" anchorCtr="0"/>
          <a:lstStyle>
            <a:lvl1pPr algn="r">
              <a:defRPr sz="1200"/>
            </a:lvl1pPr>
          </a:lstStyle>
          <a:p>
            <a:fld id="{921FC152-50A7-47F5-8440-9D4A7E7A37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09780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0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720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080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440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8006C9B-BC3C-4129-BBCA-FDCE33A219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6416C41-92AE-4F78-8844-F4DD62686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4068000"/>
            <a:ext cx="7380000" cy="1296000"/>
          </a:xfrm>
          <a:solidFill>
            <a:schemeClr val="accent1">
              <a:alpha val="90000"/>
            </a:schemeClr>
          </a:solidFill>
        </p:spPr>
        <p:txBody>
          <a:bodyPr lIns="360000" tIns="180000" rIns="360000" bIns="180000" anchor="ctr" anchorCtr="0"/>
          <a:lstStyle>
            <a:lvl1pPr algn="l"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F24B7D7-245D-47FD-B5F5-54A4DC59F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5436000"/>
            <a:ext cx="7380000" cy="864000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txBody>
          <a:bodyPr lIns="360000" tIns="108000" rIns="360000" bIns="108000" anchor="ctr" anchorCtr="0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/>
              <a:t>Master-Untertitelformat bearbeiten</a:t>
            </a:r>
            <a:endParaRPr lang="en-US" noProof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DE30D2D-923E-4D3F-A490-7375268FB330}"/>
              </a:ext>
            </a:extLst>
          </p:cNvPr>
          <p:cNvSpPr/>
          <p:nvPr userDrawn="1"/>
        </p:nvSpPr>
        <p:spPr>
          <a:xfrm>
            <a:off x="0" y="0"/>
            <a:ext cx="12193200" cy="2160000"/>
          </a:xfrm>
          <a:prstGeom prst="rect">
            <a:avLst/>
          </a:prstGeom>
          <a:gradFill>
            <a:gsLst>
              <a:gs pos="0">
                <a:schemeClr val="bg1">
                  <a:alpha val="95000"/>
                </a:schemeClr>
              </a:gs>
              <a:gs pos="80000">
                <a:srgbClr val="FFFFFF">
                  <a:alpha val="40000"/>
                </a:srgbClr>
              </a:gs>
              <a:gs pos="65000">
                <a:srgbClr val="FFFFFF">
                  <a:alpha val="75000"/>
                </a:srgbClr>
              </a:gs>
              <a:gs pos="5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6C19E30-7B04-4A88-8649-BB3008A4F9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180000"/>
            <a:ext cx="2630758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23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449ACF6-94FC-41C6-AAAD-34572893A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1260000"/>
            <a:ext cx="11088000" cy="504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097472A-BCDF-4C84-A634-9AC1A3BD1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0" y="2880000"/>
            <a:ext cx="6768000" cy="1800000"/>
          </a:xfrm>
          <a:solidFill>
            <a:schemeClr val="accent2">
              <a:alpha val="90000"/>
            </a:schemeClr>
          </a:solidFill>
        </p:spPr>
        <p:txBody>
          <a:bodyPr lIns="360000" tIns="180000" rIns="360000" bIns="180000" anchor="ctr" anchorCtr="0"/>
          <a:lstStyle>
            <a:lvl1pPr algn="ctr"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76E2EF6-A82F-4A7F-A24C-B8EDEDFF08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Prof. Dr. Tillmann Schwörer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6D4C93-2621-413A-BF4F-7CAB0DFF62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F19A2F-F7A0-42C7-B875-D17FCC656837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27326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4E2467-CE53-487D-ADB1-928EB5029B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Prof. Dr. Tillmann Schwörer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7020FE-5B80-4F5B-A7D8-A985DD686C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F19A2F-F7A0-42C7-B875-D17FCC656837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1439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00F9A7-634C-45F3-A672-54F0D098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D4F7DB-9089-432F-A93B-D0441EA072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Prof. Dr. Tillmann Schwörer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295516-05C3-4C9E-993E-2564C187C8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F19A2F-F7A0-42C7-B875-D17FCC656837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53433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325A77-A202-4A57-8491-675A6625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1E3F87-8BEA-4FC6-961D-D68B563A40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Prof. Dr. Tillmann Schwörer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A7B2B7-1561-44F1-BBF9-81FB002809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F19A2F-F7A0-42C7-B875-D17FCC656837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0C371CC-26A8-408A-A54E-CF324F5CA4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1260000"/>
            <a:ext cx="11088000" cy="522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/>
            </a:lvl1pPr>
            <a:lvl2pPr>
              <a:spcBef>
                <a:spcPts val="600"/>
              </a:spcBef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29930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325A77-A202-4A57-8491-675A6625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1E3F87-8BEA-4FC6-961D-D68B563A40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Prof. Dr. Tillmann Schwörer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A7B2B7-1561-44F1-BBF9-81FB002809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F19A2F-F7A0-42C7-B875-D17FCC656837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0C371CC-26A8-408A-A54E-CF324F5CA4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1260000"/>
            <a:ext cx="11088000" cy="5220000"/>
          </a:xfrm>
          <a:prstGeom prst="rect">
            <a:avLst/>
          </a:prstGeom>
        </p:spPr>
        <p:txBody>
          <a:bodyPr lIns="0" tIns="0" rIns="0" bIns="0"/>
          <a:lstStyle>
            <a:lvl1pPr marL="360000" indent="-360000">
              <a:buFont typeface="+mj-lt"/>
              <a:buAutoNum type="arabicPeriod"/>
              <a:defRPr sz="2200"/>
            </a:lvl1pPr>
            <a:lvl2pPr marL="648000">
              <a:spcBef>
                <a:spcPts val="600"/>
              </a:spcBef>
              <a:defRPr sz="2000"/>
            </a:lvl2pPr>
            <a:lvl3pPr marL="864000">
              <a:defRPr sz="1800"/>
            </a:lvl3pPr>
            <a:lvl4pPr marL="1080000">
              <a:defRPr sz="1600"/>
            </a:lvl4pPr>
            <a:lvl5pPr marL="1296000">
              <a:defRPr sz="140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90752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325A77-A202-4A57-8491-675A6625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1E3F87-8BEA-4FC6-961D-D68B563A40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Prof. Dr. Tillmann Schwörer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A7B2B7-1561-44F1-BBF9-81FB002809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F19A2F-F7A0-42C7-B875-D17FCC656837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0C371CC-26A8-408A-A54E-CF324F5CA4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1260000"/>
            <a:ext cx="11088000" cy="5220000"/>
          </a:xfrm>
          <a:prstGeom prst="rect">
            <a:avLst/>
          </a:prstGeom>
        </p:spPr>
        <p:txBody>
          <a:bodyPr lIns="0" tIns="0" rIns="0" bIns="0"/>
          <a:lstStyle>
            <a:lvl1pPr marL="360000" indent="-360000">
              <a:buSzPct val="80000"/>
              <a:buFont typeface="Wingdings 3" panose="05040102010807070707" pitchFamily="18" charset="2"/>
              <a:buChar char=""/>
              <a:defRPr sz="2200"/>
            </a:lvl1pPr>
            <a:lvl2pPr marL="648000" indent="-288000">
              <a:spcBef>
                <a:spcPts val="600"/>
              </a:spcBef>
              <a:buFont typeface="Wingdings" panose="05000000000000000000" pitchFamily="2" charset="2"/>
              <a:buChar char=""/>
              <a:defRPr sz="2000"/>
            </a:lvl2pPr>
            <a:lvl3pPr marL="864000" indent="-216000">
              <a:buFont typeface="Wingdings" panose="05000000000000000000" pitchFamily="2" charset="2"/>
              <a:buChar char="ü"/>
              <a:defRPr sz="1800"/>
            </a:lvl3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970249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DB43FD2-F4CF-4353-8FAB-FE1C226B5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80000"/>
            <a:ext cx="8100000" cy="900000"/>
          </a:xfrm>
          <a:prstGeom prst="rect">
            <a:avLst/>
          </a:prstGeom>
        </p:spPr>
        <p:txBody>
          <a:bodyPr vert="horz" lIns="0" tIns="36000" rIns="0" bIns="36000" rtlCol="0" anchor="t" anchorCtr="0">
            <a:noAutofit/>
          </a:bodyPr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1176BE-CC10-4F4A-8968-7B5EE6039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552000"/>
            <a:ext cx="1440000" cy="252000"/>
          </a:xfrm>
          <a:prstGeom prst="rect">
            <a:avLst/>
          </a:prstGeom>
        </p:spPr>
        <p:txBody>
          <a:bodyPr vert="horz" lIns="0" tIns="36000" rIns="0" bIns="36000" rtlCol="0" anchor="ctr"/>
          <a:lstStyle>
            <a:lvl1pPr algn="l">
              <a:defRPr sz="1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Prof. Dr. Tillmann Schwörer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F91F11-27E6-4ED4-91DC-0E739BB93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000" y="6552000"/>
            <a:ext cx="720000" cy="252000"/>
          </a:xfrm>
          <a:prstGeom prst="rect">
            <a:avLst/>
          </a:prstGeom>
        </p:spPr>
        <p:txBody>
          <a:bodyPr vert="horz" lIns="0" tIns="36000" rIns="0" bIns="36000" rtlCol="0" anchor="ctr"/>
          <a:lstStyle>
            <a:lvl1pPr algn="r">
              <a:defRPr sz="1000">
                <a:solidFill>
                  <a:schemeClr val="accent1"/>
                </a:solidFill>
                <a:latin typeface="+mj-lt"/>
              </a:defRPr>
            </a:lvl1pPr>
          </a:lstStyle>
          <a:p>
            <a:fld id="{F5F19A2F-F7A0-42C7-B875-D17FCC656837}" type="slidenum">
              <a:rPr lang="en-US" noProof="0" smtClean="0"/>
              <a:pPr/>
              <a:t>‹Nr.›</a:t>
            </a:fld>
            <a:endParaRPr lang="en-US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13B9340-EEDF-4392-AB5C-B7E2CBAFB75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180000"/>
            <a:ext cx="2630758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58" r:id="rId4"/>
    <p:sldLayoutId id="2147483659" r:id="rId5"/>
    <p:sldLayoutId id="2147483662" r:id="rId6"/>
    <p:sldLayoutId id="2147483663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8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288000" algn="l" defTabSz="914400" rtl="0" eaLnBrk="1" latinLnBrk="0" hangingPunct="1">
        <a:lnSpc>
          <a:spcPct val="100000"/>
        </a:lnSpc>
        <a:spcBef>
          <a:spcPts val="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64000" indent="-216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16000" algn="l" defTabSz="914400" rtl="0" eaLnBrk="1" latinLnBrk="0" hangingPunct="1">
        <a:lnSpc>
          <a:spcPct val="100000"/>
        </a:lnSpc>
        <a:spcBef>
          <a:spcPts val="0"/>
        </a:spcBef>
        <a:buClr>
          <a:schemeClr val="accent4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000" indent="-216000" algn="l" defTabSz="914400" rtl="0" eaLnBrk="1" latinLnBrk="0" hangingPunct="1">
        <a:lnSpc>
          <a:spcPct val="100000"/>
        </a:lnSpc>
        <a:spcBef>
          <a:spcPts val="0"/>
        </a:spcBef>
        <a:buClr>
          <a:schemeClr val="accent5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illschwoerer.shinyapps.io/berlin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insideairbnb.com/about.html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A50A4A3-E6CB-4B2B-876D-96348A577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999" y="4068000"/>
            <a:ext cx="9556501" cy="1296000"/>
          </a:xfrm>
        </p:spPr>
        <p:txBody>
          <a:bodyPr/>
          <a:lstStyle/>
          <a:p>
            <a:r>
              <a:rPr lang="en-US"/>
              <a:t>Picking the Right Holiday Flat</a:t>
            </a:r>
            <a:br>
              <a:rPr lang="en-US"/>
            </a:br>
            <a:r>
              <a:rPr lang="en-US"/>
              <a:t>A demo of prediction and statistical inference using open data</a:t>
            </a:r>
            <a:endParaRPr lang="en-US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74B0B9D2-B339-4624-9436-62A84598B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5436000"/>
            <a:ext cx="7380000" cy="1028300"/>
          </a:xfrm>
        </p:spPr>
        <p:txBody>
          <a:bodyPr/>
          <a:lstStyle/>
          <a:p>
            <a:r>
              <a:rPr lang="en-US"/>
              <a:t>Antrittsvorlesung an der Fachhochschule Kiel, 21. 01.2021</a:t>
            </a:r>
          </a:p>
          <a:p>
            <a:r>
              <a:rPr lang="en-US"/>
              <a:t>Prof. Dr. Tillmann Schwörer</a:t>
            </a:r>
          </a:p>
        </p:txBody>
      </p:sp>
    </p:spTree>
    <p:extLst>
      <p:ext uri="{BB962C8B-B14F-4D97-AF65-F5344CB8AC3E}">
        <p14:creationId xmlns:p14="http://schemas.microsoft.com/office/powerpoint/2010/main" val="1287714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A4ABD28-F669-4D9F-875F-083926441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700" y="1370662"/>
            <a:ext cx="7702852" cy="5181338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E485543-7341-4172-A594-2A81A66BDBD2}"/>
              </a:ext>
            </a:extLst>
          </p:cNvPr>
          <p:cNvCxnSpPr>
            <a:cxnSpLocks/>
          </p:cNvCxnSpPr>
          <p:nvPr/>
        </p:nvCxnSpPr>
        <p:spPr>
          <a:xfrm flipH="1" flipV="1">
            <a:off x="8764430" y="2806600"/>
            <a:ext cx="22226" cy="2810096"/>
          </a:xfrm>
          <a:prstGeom prst="line">
            <a:avLst/>
          </a:prstGeom>
          <a:ln w="38100">
            <a:solidFill>
              <a:schemeClr val="accent6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2FE18AA4-504A-406F-8CFC-E62254D2C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/>
              <a:t>Conceptual approach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D6EBB08-CE00-49CC-A17B-7D171C320E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Prof. Dr. Tillmann Schwörer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99A96E-D944-4EE0-B0F0-69DC3DEBEB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F19A2F-F7A0-42C7-B875-D17FCC656837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7" name="Stern: 5 Zacken 6">
            <a:extLst>
              <a:ext uri="{FF2B5EF4-FFF2-40B4-BE49-F238E27FC236}">
                <a16:creationId xmlns:a16="http://schemas.microsoft.com/office/drawing/2014/main" id="{0663CDC1-CED4-4FAD-AE6B-CA573041240E}"/>
              </a:ext>
            </a:extLst>
          </p:cNvPr>
          <p:cNvSpPr/>
          <p:nvPr/>
        </p:nvSpPr>
        <p:spPr>
          <a:xfrm>
            <a:off x="8572500" y="3405369"/>
            <a:ext cx="431800" cy="4191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39D25496-30EE-41D3-A4B5-7BF43D001DB9}"/>
              </a:ext>
            </a:extLst>
          </p:cNvPr>
          <p:cNvSpPr/>
          <p:nvPr/>
        </p:nvSpPr>
        <p:spPr>
          <a:xfrm>
            <a:off x="8534400" y="2387500"/>
            <a:ext cx="431800" cy="419100"/>
          </a:xfrm>
          <a:prstGeom prst="flowChartConnector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links und rechts 8">
            <a:extLst>
              <a:ext uri="{FF2B5EF4-FFF2-40B4-BE49-F238E27FC236}">
                <a16:creationId xmlns:a16="http://schemas.microsoft.com/office/drawing/2014/main" id="{A3E4761F-4018-413C-9FEA-63C6753A6144}"/>
              </a:ext>
            </a:extLst>
          </p:cNvPr>
          <p:cNvSpPr/>
          <p:nvPr/>
        </p:nvSpPr>
        <p:spPr>
          <a:xfrm rot="16200000">
            <a:off x="8457790" y="3078287"/>
            <a:ext cx="578671" cy="12122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D495C03-7B4D-4863-B927-B98D3A8F99A9}"/>
              </a:ext>
            </a:extLst>
          </p:cNvPr>
          <p:cNvCxnSpPr>
            <a:endCxn id="8" idx="2"/>
          </p:cNvCxnSpPr>
          <p:nvPr/>
        </p:nvCxnSpPr>
        <p:spPr>
          <a:xfrm>
            <a:off x="4876800" y="2597050"/>
            <a:ext cx="3657600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F6360D5B-5B85-40E5-976A-697D442543DF}"/>
              </a:ext>
            </a:extLst>
          </p:cNvPr>
          <p:cNvCxnSpPr>
            <a:cxnSpLocks/>
          </p:cNvCxnSpPr>
          <p:nvPr/>
        </p:nvCxnSpPr>
        <p:spPr>
          <a:xfrm>
            <a:off x="4914900" y="3644800"/>
            <a:ext cx="3803650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CB6C8EA1-1F05-42FF-ACBE-597BB036676F}"/>
              </a:ext>
            </a:extLst>
          </p:cNvPr>
          <p:cNvSpPr txBox="1"/>
          <p:nvPr/>
        </p:nvSpPr>
        <p:spPr>
          <a:xfrm>
            <a:off x="8244664" y="5666091"/>
            <a:ext cx="105572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800" b="1">
                <a:solidFill>
                  <a:schemeClr val="accent6"/>
                </a:solidFill>
              </a:rPr>
              <a:t>63 m</a:t>
            </a:r>
            <a:r>
              <a:rPr lang="de-DE" sz="2800" b="1" baseline="30000">
                <a:solidFill>
                  <a:schemeClr val="accent6"/>
                </a:solidFill>
              </a:rPr>
              <a:t>2</a:t>
            </a:r>
            <a:endParaRPr lang="de-DE" sz="2400">
              <a:solidFill>
                <a:schemeClr val="accent6"/>
              </a:solidFill>
            </a:endParaRPr>
          </a:p>
        </p:txBody>
      </p:sp>
      <p:sp>
        <p:nvSpPr>
          <p:cNvPr id="18" name="Rechtwinkliges Dreieck 17">
            <a:extLst>
              <a:ext uri="{FF2B5EF4-FFF2-40B4-BE49-F238E27FC236}">
                <a16:creationId xmlns:a16="http://schemas.microsoft.com/office/drawing/2014/main" id="{69F0C101-0574-4D62-8910-46EAABE58C2D}"/>
              </a:ext>
            </a:extLst>
          </p:cNvPr>
          <p:cNvSpPr/>
          <p:nvPr/>
        </p:nvSpPr>
        <p:spPr>
          <a:xfrm rot="16080000">
            <a:off x="6607175" y="3786499"/>
            <a:ext cx="419100" cy="1257300"/>
          </a:xfrm>
          <a:prstGeom prst="rtTriangle">
            <a:avLst/>
          </a:prstGeom>
          <a:ln w="5715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ABC0DE2-7990-49B4-A393-9780359410FC}"/>
              </a:ext>
            </a:extLst>
          </p:cNvPr>
          <p:cNvSpPr txBox="1"/>
          <p:nvPr/>
        </p:nvSpPr>
        <p:spPr>
          <a:xfrm>
            <a:off x="453259" y="2355257"/>
            <a:ext cx="306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>
                <a:solidFill>
                  <a:schemeClr val="accent6"/>
                </a:solidFill>
              </a:rPr>
              <a:t>Actual Price = 86$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6AD8295-5AA7-4706-9552-A94F90840502}"/>
              </a:ext>
            </a:extLst>
          </p:cNvPr>
          <p:cNvSpPr txBox="1"/>
          <p:nvPr/>
        </p:nvSpPr>
        <p:spPr>
          <a:xfrm>
            <a:off x="439317" y="3347971"/>
            <a:ext cx="380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>
                <a:solidFill>
                  <a:srgbClr val="0070C0"/>
                </a:solidFill>
              </a:rPr>
              <a:t>Predicted Price = 68$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5FE715B-A3E3-49B7-B2D8-BFD11F2E87E7}"/>
              </a:ext>
            </a:extLst>
          </p:cNvPr>
          <p:cNvSpPr/>
          <p:nvPr/>
        </p:nvSpPr>
        <p:spPr>
          <a:xfrm>
            <a:off x="443852" y="3990609"/>
            <a:ext cx="40241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>
                <a:solidFill>
                  <a:schemeClr val="accent3"/>
                </a:solidFill>
              </a:rPr>
              <a:t>Each additional 1 m</a:t>
            </a:r>
            <a:r>
              <a:rPr lang="de-DE" sz="2800" b="1" baseline="30000">
                <a:solidFill>
                  <a:schemeClr val="accent3"/>
                </a:solidFill>
              </a:rPr>
              <a:t>2 </a:t>
            </a:r>
            <a:r>
              <a:rPr lang="de-DE" sz="2800" b="1">
                <a:solidFill>
                  <a:schemeClr val="accent3"/>
                </a:solidFill>
              </a:rPr>
              <a:t>increases price by 0.50 $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C4519FA-A6E2-40BC-91C8-005FDFDBB99D}"/>
              </a:ext>
            </a:extLst>
          </p:cNvPr>
          <p:cNvSpPr txBox="1"/>
          <p:nvPr/>
        </p:nvSpPr>
        <p:spPr>
          <a:xfrm>
            <a:off x="440559" y="2824751"/>
            <a:ext cx="306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/>
              <a:t>Error = 18$</a:t>
            </a:r>
          </a:p>
        </p:txBody>
      </p:sp>
    </p:spTree>
    <p:extLst>
      <p:ext uri="{BB962C8B-B14F-4D97-AF65-F5344CB8AC3E}">
        <p14:creationId xmlns:p14="http://schemas.microsoft.com/office/powerpoint/2010/main" val="191421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4" grpId="0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0DB2121D-20E6-41E6-96E8-F18C2E551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023937"/>
            <a:ext cx="8705850" cy="48101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7A8ED2-D2D7-44EE-9C24-5025F500A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/>
              <a:t>In practice: a lot of „noise“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281BFEB-11C2-4634-A009-4262EB7A51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Prof. Dr. Tillmann Schwörer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1B442-95B7-48D5-B212-ED84793CED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F19A2F-F7A0-42C7-B875-D17FCC656837}" type="slidenum">
              <a:rPr lang="en-US" noProof="0" smtClean="0"/>
              <a:pPr/>
              <a:t>11</a:t>
            </a:fld>
            <a:endParaRPr lang="en-US" noProof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043707B-87CC-4578-90B6-33F9B7B6F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009650"/>
            <a:ext cx="88392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8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30D99C2-14D0-4FCD-990F-0C58080F10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Prof. Dr. Tillmann Schwörer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3E261C-94B2-4A8B-BA28-953F10C2E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F19A2F-F7A0-42C7-B875-D17FCC656837}" type="slidenum">
              <a:rPr lang="en-US" noProof="0" smtClean="0"/>
              <a:pPr/>
              <a:t>12</a:t>
            </a:fld>
            <a:endParaRPr lang="en-US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8B6F60-7282-49F1-A9CA-D604D3A4F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00" y="175089"/>
            <a:ext cx="10527300" cy="56834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7DA508E-559D-4E58-A266-9D7980A21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487" y="961360"/>
            <a:ext cx="688716" cy="486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3747A25-4EF6-4E34-B665-6A887D85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424" y="977355"/>
            <a:ext cx="900766" cy="48384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EE9658C-E152-4D55-9182-00A627383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323" y="6014769"/>
            <a:ext cx="4031123" cy="66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8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186B9F-F7BC-4619-93C4-431BEEC3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/>
              <a:t>Average Error per District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6DBDF6-98A8-42DE-AA70-2E3F21844D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Prof. Dr. Tillmann Schwörer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9F1C15-DE80-48E8-8582-CFC711AA7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F19A2F-F7A0-42C7-B875-D17FCC656837}" type="slidenum">
              <a:rPr lang="en-US" noProof="0" smtClean="0"/>
              <a:pPr/>
              <a:t>13</a:t>
            </a:fld>
            <a:endParaRPr lang="en-US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11C13E3-DC16-4620-8B14-8EE04FCCB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99" y="927101"/>
            <a:ext cx="10715581" cy="58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2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1A727-1FAD-43F1-82B7-40713B85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C604A9A-AFE2-421B-9D0C-15D8833ADC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Prof. Dr. Tillmann Schwörer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10C7D0-C744-4897-8B67-70AE5CD5F9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F19A2F-F7A0-42C7-B875-D17FCC656837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633D9AB-EFF4-4C93-9ADF-7C000DF9C8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de-DE" sz="4000">
                <a:hlinkClick r:id="rId2"/>
              </a:rPr>
              <a:t>Demo Application</a:t>
            </a:r>
            <a:endParaRPr lang="de-DE" sz="4000"/>
          </a:p>
        </p:txBody>
      </p:sp>
    </p:spTree>
    <p:extLst>
      <p:ext uri="{BB962C8B-B14F-4D97-AF65-F5344CB8AC3E}">
        <p14:creationId xmlns:p14="http://schemas.microsoft.com/office/powerpoint/2010/main" val="3196127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0E8BA0-6FCB-480C-AFF0-78FA15003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/>
              <a:t>Final perspectives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3FFA983-F8C7-443E-9254-D3E8C077CF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Prof. Dr. Tillmann Schwörer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9027C9-57E8-4A9C-A781-77886388AC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F19A2F-F7A0-42C7-B875-D17FCC656837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54AC4F1-1C6B-4050-AAA1-09C8EBB718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sz="3200"/>
              <a:t>90% of the time spend on data assembly and feature engineering</a:t>
            </a:r>
          </a:p>
          <a:p>
            <a:r>
              <a:rPr lang="de-DE" sz="3200"/>
              <a:t>Extensible to housing market in general</a:t>
            </a:r>
          </a:p>
          <a:p>
            <a:r>
              <a:rPr lang="de-DE" sz="3200"/>
              <a:t>Relevancy for urban planning: </a:t>
            </a:r>
            <a:r>
              <a:rPr lang="de-DE" sz="3200">
                <a:sym typeface="Wingdings" panose="05000000000000000000" pitchFamily="2" charset="2"/>
              </a:rPr>
              <a:t> </a:t>
            </a:r>
            <a:r>
              <a:rPr lang="de-DE" sz="3200"/>
              <a:t>application project with IB.SH</a:t>
            </a:r>
          </a:p>
          <a:p>
            <a:endParaRPr lang="de-DE" sz="3200"/>
          </a:p>
          <a:p>
            <a:pPr marL="0" indent="0" algn="ctr">
              <a:buNone/>
            </a:pPr>
            <a:r>
              <a:rPr lang="de-DE" sz="3200"/>
              <a:t>Happy next holiday!</a:t>
            </a:r>
          </a:p>
        </p:txBody>
      </p:sp>
    </p:spTree>
    <p:extLst>
      <p:ext uri="{BB962C8B-B14F-4D97-AF65-F5344CB8AC3E}">
        <p14:creationId xmlns:p14="http://schemas.microsoft.com/office/powerpoint/2010/main" val="276757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B0A0C5-F4FB-4F84-A228-E862D214A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/>
              <a:t>Introduction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BFC87E7-48B4-4100-84DB-90FBF1EA74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Prof. Dr. Tillmann Schwörer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59D8E6-8D37-4F66-AF64-44EF1E52C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F19A2F-F7A0-42C7-B875-D17FCC656837}" type="slidenum">
              <a:rPr lang="en-US" noProof="0" smtClean="0"/>
              <a:pPr/>
              <a:t>2</a:t>
            </a:fld>
            <a:endParaRPr lang="en-US" noProof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F9B75D7-8DC0-4CF9-A660-B7B6CC5809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sz="2800">
                <a:sym typeface="Wingdings" panose="05000000000000000000" pitchFamily="2" charset="2"/>
              </a:rPr>
              <a:t>Goals:</a:t>
            </a:r>
          </a:p>
          <a:p>
            <a:pPr lvl="1"/>
            <a:r>
              <a:rPr lang="de-DE" sz="2600">
                <a:sym typeface="Wingdings" panose="05000000000000000000" pitchFamily="2" charset="2"/>
              </a:rPr>
              <a:t>How can we find ourselves the best holiday apartment?</a:t>
            </a:r>
          </a:p>
          <a:p>
            <a:pPr lvl="1"/>
            <a:r>
              <a:rPr lang="de-DE" sz="2600">
                <a:sym typeface="Wingdings" panose="05000000000000000000" pitchFamily="2" charset="2"/>
              </a:rPr>
              <a:t>Open data and open source software</a:t>
            </a:r>
          </a:p>
          <a:p>
            <a:pPr lvl="1"/>
            <a:r>
              <a:rPr lang="de-DE" sz="2600">
                <a:sym typeface="Wingdings" panose="05000000000000000000" pitchFamily="2" charset="2"/>
              </a:rPr>
              <a:t>Creative combination of existing data and technologies</a:t>
            </a:r>
          </a:p>
          <a:p>
            <a:pPr lvl="1"/>
            <a:r>
              <a:rPr lang="de-DE" sz="2600">
                <a:sym typeface="Wingdings" panose="05000000000000000000" pitchFamily="2" charset="2"/>
              </a:rPr>
              <a:t>Extending the approach to further use cases</a:t>
            </a:r>
          </a:p>
          <a:p>
            <a:r>
              <a:rPr lang="de-DE" sz="2800"/>
              <a:t>Agenda:</a:t>
            </a:r>
          </a:p>
          <a:p>
            <a:pPr lvl="1"/>
            <a:r>
              <a:rPr lang="de-DE" sz="2600"/>
              <a:t>Question</a:t>
            </a:r>
          </a:p>
          <a:p>
            <a:pPr lvl="1"/>
            <a:r>
              <a:rPr lang="de-DE" sz="2600"/>
              <a:t>Data</a:t>
            </a:r>
          </a:p>
          <a:p>
            <a:pPr lvl="1"/>
            <a:r>
              <a:rPr lang="de-DE" sz="2600"/>
              <a:t>Statistical analysis</a:t>
            </a:r>
          </a:p>
          <a:p>
            <a:pPr lvl="1"/>
            <a:r>
              <a:rPr lang="de-DE" sz="2600"/>
              <a:t>Demo application</a:t>
            </a:r>
          </a:p>
          <a:p>
            <a:endParaRPr lang="de-DE" sz="2800"/>
          </a:p>
        </p:txBody>
      </p:sp>
    </p:spTree>
    <p:extLst>
      <p:ext uri="{BB962C8B-B14F-4D97-AF65-F5344CB8AC3E}">
        <p14:creationId xmlns:p14="http://schemas.microsoft.com/office/powerpoint/2010/main" val="303434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31732F-5340-489C-94D5-C00C9D83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AB35C92-C469-408A-9517-9A8366169C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Prof. Dr. Tillmann Schwörer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C0E98A-79C5-4877-8EAC-E3F3C18897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F19A2F-F7A0-42C7-B875-D17FCC656837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6" name="Picture 4" descr="Langer See Holiday Rentals &amp; Homes - Treptow-Köpenick, Berlin, Germany |  Airbnb">
            <a:extLst>
              <a:ext uri="{FF2B5EF4-FFF2-40B4-BE49-F238E27FC236}">
                <a16:creationId xmlns:a16="http://schemas.microsoft.com/office/drawing/2014/main" id="{999B07B9-0667-4DBB-95FA-2D43551AD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9" b="4806"/>
          <a:stretch/>
        </p:blipFill>
        <p:spPr bwMode="auto">
          <a:xfrm>
            <a:off x="6076534" y="179997"/>
            <a:ext cx="6019799" cy="3105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Tiny room for rent in Dublin sparks furious reaction | Buzz.ie">
            <a:extLst>
              <a:ext uri="{FF2B5EF4-FFF2-40B4-BE49-F238E27FC236}">
                <a16:creationId xmlns:a16="http://schemas.microsoft.com/office/drawing/2014/main" id="{DB7B6DF7-C335-41C0-959A-5F0968219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970" y="3399974"/>
            <a:ext cx="3015830" cy="334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Berlin apartments to rent – the urban treehouse">
            <a:extLst>
              <a:ext uri="{FF2B5EF4-FFF2-40B4-BE49-F238E27FC236}">
                <a16:creationId xmlns:a16="http://schemas.microsoft.com/office/drawing/2014/main" id="{505CAB35-4C91-4924-8669-0E31B0EAC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29000"/>
            <a:ext cx="5905500" cy="3313327"/>
          </a:xfrm>
          <a:prstGeom prst="rect">
            <a:avLst/>
          </a:prstGeom>
          <a:noFill/>
          <a:ln w="571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CF3A12D-A693-439A-AACC-AEE3B4E67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534" y="3399976"/>
            <a:ext cx="2928602" cy="3342352"/>
          </a:xfrm>
          <a:prstGeom prst="rect">
            <a:avLst/>
          </a:prstGeom>
        </p:spPr>
      </p:pic>
      <p:pic>
        <p:nvPicPr>
          <p:cNvPr id="3076" name="Picture 4" descr="Ortsschild Berlin">
            <a:extLst>
              <a:ext uri="{FF2B5EF4-FFF2-40B4-BE49-F238E27FC236}">
                <a16:creationId xmlns:a16="http://schemas.microsoft.com/office/drawing/2014/main" id="{DC7F81F1-9F30-460A-8FDA-C878501E6C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810"/>
          <a:stretch/>
        </p:blipFill>
        <p:spPr bwMode="auto">
          <a:xfrm>
            <a:off x="76200" y="179999"/>
            <a:ext cx="6019799" cy="321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9D2AA8D-6ECE-44C4-9B13-BD9A688CADB1}"/>
              </a:ext>
            </a:extLst>
          </p:cNvPr>
          <p:cNvSpPr txBox="1"/>
          <p:nvPr/>
        </p:nvSpPr>
        <p:spPr>
          <a:xfrm>
            <a:off x="9254470" y="2407277"/>
            <a:ext cx="2706829" cy="1862048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1500">
                <a:solidFill>
                  <a:schemeClr val="accent6"/>
                </a:solidFill>
              </a:rPr>
              <a:t>€€€</a:t>
            </a:r>
            <a:endParaRPr lang="de-DE" sz="14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33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5627D3-EA5B-4259-8D7A-336BC4BD5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/>
              <a:t>Hedonic Pricing Model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2A44E9C-F23E-445A-9D59-ADAC990530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Prof. Dr. Tillmann Schwörer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6E2A1F-118D-43FC-8658-EA79FE1C71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F19A2F-F7A0-42C7-B875-D17FCC656837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85F21F9-9BD3-4703-A531-8AAED0E0FE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000" y="1260000"/>
            <a:ext cx="11088000" cy="900000"/>
          </a:xfrm>
        </p:spPr>
        <p:txBody>
          <a:bodyPr/>
          <a:lstStyle/>
          <a:p>
            <a:pPr marL="0" indent="0">
              <a:buNone/>
            </a:pPr>
            <a:r>
              <a:rPr lang="de-DE" sz="2800" b="1"/>
              <a:t>Estimate the price </a:t>
            </a:r>
            <a:r>
              <a:rPr lang="de-DE" sz="2800"/>
              <a:t>of holiday apartments based on people‘s </a:t>
            </a:r>
            <a:r>
              <a:rPr lang="de-DE" sz="2800" b="1"/>
              <a:t>willingness to pay</a:t>
            </a:r>
            <a:r>
              <a:rPr lang="de-DE" sz="2800"/>
              <a:t> for certain </a:t>
            </a:r>
            <a:r>
              <a:rPr lang="de-DE" sz="2800" b="1"/>
              <a:t>internal and external factors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BEB47A41-E10B-4F5E-9DA0-7F7A8D1005E0}"/>
              </a:ext>
            </a:extLst>
          </p:cNvPr>
          <p:cNvSpPr txBox="1">
            <a:spLocks/>
          </p:cNvSpPr>
          <p:nvPr/>
        </p:nvSpPr>
        <p:spPr>
          <a:xfrm>
            <a:off x="539998" y="2628250"/>
            <a:ext cx="5162300" cy="3961300"/>
          </a:xfrm>
          <a:prstGeom prst="rect">
            <a:avLst/>
          </a:prstGeom>
        </p:spPr>
        <p:txBody>
          <a:bodyPr lIns="0" tIns="0" rIns="0" bIns="0"/>
          <a:lstStyle>
            <a:lvl1pPr marL="360000" indent="-360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/>
              <a:t>Internal factors:</a:t>
            </a:r>
          </a:p>
          <a:p>
            <a:pPr lvl="1">
              <a:defRPr/>
            </a:pPr>
            <a:r>
              <a:rPr lang="de-DE" sz="2600"/>
              <a:t>Size, number of beds </a:t>
            </a:r>
          </a:p>
          <a:p>
            <a:pPr lvl="1">
              <a:defRPr/>
            </a:pPr>
            <a:r>
              <a:rPr lang="de-DE" sz="2600"/>
              <a:t>Amenities: tv, wifi, cooking facilities, bathroom, garden, terrace</a:t>
            </a:r>
          </a:p>
          <a:p>
            <a:pPr lvl="1">
              <a:defRPr/>
            </a:pPr>
            <a:r>
              <a:rPr lang="de-DE" sz="2600"/>
              <a:t>Interior design</a:t>
            </a:r>
          </a:p>
          <a:p>
            <a:pPr lvl="1">
              <a:defRPr/>
            </a:pPr>
            <a:r>
              <a:rPr lang="de-DE" sz="2600"/>
              <a:t>Service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23B5B735-C87C-4BD2-BD8E-C78D38881BC8}"/>
              </a:ext>
            </a:extLst>
          </p:cNvPr>
          <p:cNvSpPr txBox="1">
            <a:spLocks/>
          </p:cNvSpPr>
          <p:nvPr/>
        </p:nvSpPr>
        <p:spPr>
          <a:xfrm>
            <a:off x="6489703" y="2632000"/>
            <a:ext cx="5438100" cy="3961300"/>
          </a:xfrm>
          <a:prstGeom prst="rect">
            <a:avLst/>
          </a:prstGeom>
        </p:spPr>
        <p:txBody>
          <a:bodyPr lIns="0" tIns="0" rIns="0" bIns="0"/>
          <a:lstStyle>
            <a:lvl1pPr marL="360000" indent="-360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/>
              <a:t>External factors</a:t>
            </a:r>
          </a:p>
          <a:p>
            <a:pPr lvl="1">
              <a:defRPr/>
            </a:pPr>
            <a:r>
              <a:rPr lang="de-DE" sz="2600"/>
              <a:t>Centrality, access to public transport</a:t>
            </a:r>
          </a:p>
          <a:p>
            <a:pPr lvl="1">
              <a:defRPr/>
            </a:pPr>
            <a:r>
              <a:rPr lang="de-DE" sz="2600"/>
              <a:t>Distance to touristic attractions, shops and restaurants</a:t>
            </a:r>
          </a:p>
          <a:p>
            <a:pPr lvl="1">
              <a:defRPr/>
            </a:pPr>
            <a:r>
              <a:rPr lang="de-DE" sz="2600"/>
              <a:t>Noise, pollution, and security</a:t>
            </a:r>
          </a:p>
          <a:p>
            <a:pPr lvl="1">
              <a:defRPr/>
            </a:pPr>
            <a:endParaRPr lang="de-DE" sz="2600"/>
          </a:p>
          <a:p>
            <a:endParaRPr lang="de-DE" sz="2800"/>
          </a:p>
        </p:txBody>
      </p:sp>
    </p:spTree>
    <p:extLst>
      <p:ext uri="{BB962C8B-B14F-4D97-AF65-F5344CB8AC3E}">
        <p14:creationId xmlns:p14="http://schemas.microsoft.com/office/powerpoint/2010/main" val="273821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BD0E7-1D32-46B1-9304-40EC91FF2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/>
              <a:t>Data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C05E808-EBE4-4BCC-9FAB-E9E016B01E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Prof. Dr. Tillmann Schwörer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97F8F0-3949-4EEC-A7F9-97C4E534AC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F19A2F-F7A0-42C7-B875-D17FCC656837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5180B0-13B0-4168-998C-611A46AD35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/>
              <a:t>Internal factors:</a:t>
            </a:r>
          </a:p>
          <a:p>
            <a:r>
              <a:rPr lang="de-DE" sz="2800"/>
              <a:t>Data on approx 20.000 Airbnb apartments in Berlin from August 2020</a:t>
            </a:r>
            <a:endParaRPr lang="en-US" sz="2800" b="1"/>
          </a:p>
          <a:p>
            <a:r>
              <a:rPr lang="en-US" sz="2800"/>
              <a:t>Source</a:t>
            </a:r>
            <a:r>
              <a:rPr lang="en-US" sz="2800" b="1"/>
              <a:t>: </a:t>
            </a:r>
            <a:r>
              <a:rPr lang="en-US" sz="2600">
                <a:hlinkClick r:id="rId2"/>
              </a:rPr>
              <a:t>http://insideairbnb.com/about.html</a:t>
            </a:r>
            <a:endParaRPr lang="en-US" sz="2600"/>
          </a:p>
          <a:p>
            <a:r>
              <a:rPr lang="de-DE" sz="2800"/>
              <a:t>Original attributes: </a:t>
            </a:r>
            <a:r>
              <a:rPr lang="de-DE" sz="2600"/>
              <a:t>prices, location, review scores, number of beds, …</a:t>
            </a:r>
          </a:p>
          <a:p>
            <a:r>
              <a:rPr lang="de-DE" sz="2800"/>
              <a:t>Derived attributes: </a:t>
            </a:r>
          </a:p>
          <a:p>
            <a:pPr lvl="1"/>
            <a:r>
              <a:rPr lang="de-DE" sz="2600"/>
              <a:t>Tags </a:t>
            </a:r>
            <a:r>
              <a:rPr lang="de-DE" sz="2600">
                <a:sym typeface="Wingdings" panose="05000000000000000000" pitchFamily="2" charset="2"/>
              </a:rPr>
              <a:t> Selection of binary variables (TV, WiFi, Pool, …)</a:t>
            </a:r>
          </a:p>
          <a:p>
            <a:pPr lvl="1"/>
            <a:r>
              <a:rPr lang="de-DE" sz="2600">
                <a:sym typeface="Wingdings" panose="05000000000000000000" pitchFamily="2" charset="2"/>
              </a:rPr>
              <a:t>Free text description  Size and „Altbau“ </a:t>
            </a:r>
          </a:p>
        </p:txBody>
      </p:sp>
    </p:spTree>
    <p:extLst>
      <p:ext uri="{BB962C8B-B14F-4D97-AF65-F5344CB8AC3E}">
        <p14:creationId xmlns:p14="http://schemas.microsoft.com/office/powerpoint/2010/main" val="14443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9A34900A-007D-4957-9D0F-32B17A2DB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9"/>
            <a:ext cx="12153526" cy="683186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567A67-DC48-4CAE-8073-5B8C258A6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7ADD90-2ED7-4AC4-A14B-2B2874E17B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Prof. Dr. Tillmann Schwörer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3DC94B-CEC4-434F-96E6-3F6EC1C2AE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F19A2F-F7A0-42C7-B875-D17FCC656837}" type="slidenum">
              <a:rPr lang="en-US" noProof="0" smtClean="0"/>
              <a:pPr/>
              <a:t>6</a:t>
            </a:fld>
            <a:endParaRPr lang="en-US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DD054F2-6A1B-4ABE-8C6D-AB5209D3E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695" y="313747"/>
            <a:ext cx="1523695" cy="152369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45B1F9FF-9E04-490D-9E36-86683FAB2E32}"/>
              </a:ext>
            </a:extLst>
          </p:cNvPr>
          <p:cNvSpPr txBox="1"/>
          <p:nvPr/>
        </p:nvSpPr>
        <p:spPr>
          <a:xfrm>
            <a:off x="38474" y="144571"/>
            <a:ext cx="2730500" cy="186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1500"/>
              <a:t>90$</a:t>
            </a:r>
            <a:endParaRPr lang="de-DE" sz="2400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8B6A5837-FB89-4DE8-A1F0-A2F89E29C067}"/>
              </a:ext>
            </a:extLst>
          </p:cNvPr>
          <p:cNvGrpSpPr/>
          <p:nvPr/>
        </p:nvGrpSpPr>
        <p:grpSpPr>
          <a:xfrm>
            <a:off x="87724" y="2180731"/>
            <a:ext cx="2159099" cy="1641069"/>
            <a:chOff x="87724" y="2180731"/>
            <a:chExt cx="2159099" cy="1641069"/>
          </a:xfrm>
        </p:grpSpPr>
        <p:pic>
          <p:nvPicPr>
            <p:cNvPr id="1034" name="Picture 10" descr="https://kalldeen.com/wp-content/uploads/2015/09/spa-pool-icon-300x208.png">
              <a:extLst>
                <a:ext uri="{FF2B5EF4-FFF2-40B4-BE49-F238E27FC236}">
                  <a16:creationId xmlns:a16="http://schemas.microsoft.com/office/drawing/2014/main" id="{838477F7-858A-4CFD-876D-5AB405281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24" y="2180731"/>
              <a:ext cx="2159099" cy="1496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9C00531-53AF-4119-B542-1D08877D3A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087" y="2194060"/>
              <a:ext cx="1321568" cy="16277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FC2DFD2B-5AA0-43EC-9D9A-F4247E0A1F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087" y="2336775"/>
              <a:ext cx="1474913" cy="14850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37AE8360-C4D4-4A1D-8471-10E8C6282090}"/>
              </a:ext>
            </a:extLst>
          </p:cNvPr>
          <p:cNvGrpSpPr/>
          <p:nvPr/>
        </p:nvGrpSpPr>
        <p:grpSpPr>
          <a:xfrm>
            <a:off x="7757690" y="2413000"/>
            <a:ext cx="4256136" cy="4318777"/>
            <a:chOff x="7204555" y="1943466"/>
            <a:chExt cx="4948971" cy="4991511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A8256AC5-2C2E-4B47-92BB-601418B644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2850" r="8962"/>
            <a:stretch/>
          </p:blipFill>
          <p:spPr>
            <a:xfrm>
              <a:off x="7204555" y="5627573"/>
              <a:ext cx="4939402" cy="130740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4AEF4590-3544-4995-9954-19D40AF12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007"/>
            <a:stretch/>
          </p:blipFill>
          <p:spPr>
            <a:xfrm>
              <a:off x="7214124" y="1943466"/>
              <a:ext cx="4939402" cy="38006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63CFC26-C91C-4AB5-BA49-8FFB22FCDB98}"/>
              </a:ext>
            </a:extLst>
          </p:cNvPr>
          <p:cNvGrpSpPr/>
          <p:nvPr/>
        </p:nvGrpSpPr>
        <p:grpSpPr>
          <a:xfrm>
            <a:off x="9298829" y="-4215"/>
            <a:ext cx="1892299" cy="2340990"/>
            <a:chOff x="9298829" y="-4215"/>
            <a:chExt cx="1892299" cy="2340990"/>
          </a:xfrm>
        </p:grpSpPr>
        <p:pic>
          <p:nvPicPr>
            <p:cNvPr id="1028" name="Picture 4" descr="Icon, Shannon, Fernsehen, Rohr, Tv">
              <a:extLst>
                <a:ext uri="{FF2B5EF4-FFF2-40B4-BE49-F238E27FC236}">
                  <a16:creationId xmlns:a16="http://schemas.microsoft.com/office/drawing/2014/main" id="{80F16889-41EB-4083-AE38-65B98EB35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829" y="-4215"/>
              <a:ext cx="1892299" cy="2340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47E64CFC-D358-4093-AAF5-48327ED4F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71287" y="327160"/>
              <a:ext cx="1321568" cy="16277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85E04AA7-2A86-45CA-9CE2-D119994F62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71287" y="469875"/>
              <a:ext cx="1474913" cy="14850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B878FA76-8BCF-4C62-A114-1FC0D00ED66F}"/>
              </a:ext>
            </a:extLst>
          </p:cNvPr>
          <p:cNvGrpSpPr/>
          <p:nvPr/>
        </p:nvGrpSpPr>
        <p:grpSpPr>
          <a:xfrm>
            <a:off x="203200" y="4677269"/>
            <a:ext cx="1925342" cy="1919325"/>
            <a:chOff x="203200" y="4677269"/>
            <a:chExt cx="1925342" cy="1919325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7847F1B2-50D4-42E5-A5F4-92DB33F95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00" y="4677269"/>
              <a:ext cx="1925342" cy="1919325"/>
            </a:xfrm>
            <a:prstGeom prst="rect">
              <a:avLst/>
            </a:prstGeom>
          </p:spPr>
        </p:pic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CFE3DC28-D3E1-486F-8A5C-89A8290C3D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587" y="4683260"/>
              <a:ext cx="1321568" cy="16277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A912FFFF-6AC1-479F-9988-9F044E77CF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587" y="4825975"/>
              <a:ext cx="1474913" cy="14850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9E1AA136-1228-4A53-A301-8B0BE402228C}"/>
              </a:ext>
            </a:extLst>
          </p:cNvPr>
          <p:cNvGrpSpPr/>
          <p:nvPr/>
        </p:nvGrpSpPr>
        <p:grpSpPr>
          <a:xfrm>
            <a:off x="2345519" y="4879265"/>
            <a:ext cx="2032282" cy="2032282"/>
            <a:chOff x="2345519" y="4879265"/>
            <a:chExt cx="2032282" cy="2032282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8C0BE26-306F-4B21-82DF-6FB655A13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5519" y="4879265"/>
              <a:ext cx="2032282" cy="2032282"/>
            </a:xfrm>
            <a:prstGeom prst="rect">
              <a:avLst/>
            </a:prstGeom>
          </p:spPr>
        </p:pic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F46F018C-4470-4A22-A830-3910A6545F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2187" y="4962660"/>
              <a:ext cx="1321568" cy="16277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EE563CF2-FEB1-498B-8D21-D516A94D84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2187" y="5105375"/>
              <a:ext cx="1474913" cy="14850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D8E765A-7E8E-4E41-8B2F-43D7499F4E73}"/>
              </a:ext>
            </a:extLst>
          </p:cNvPr>
          <p:cNvGrpSpPr/>
          <p:nvPr/>
        </p:nvGrpSpPr>
        <p:grpSpPr>
          <a:xfrm>
            <a:off x="4590000" y="4861900"/>
            <a:ext cx="1816100" cy="1816100"/>
            <a:chOff x="4590000" y="4861900"/>
            <a:chExt cx="1816100" cy="181610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A12D041-6016-49E9-B481-F502EB619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0000" y="4861900"/>
              <a:ext cx="1816100" cy="1816100"/>
            </a:xfrm>
            <a:prstGeom prst="rect">
              <a:avLst/>
            </a:prstGeom>
          </p:spPr>
        </p:pic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7941E48E-47CC-4325-841D-4BA4859FD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4687" y="5026160"/>
              <a:ext cx="1321568" cy="16277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1B104791-7578-42AA-AE5B-43B362EF8F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4687" y="5168875"/>
              <a:ext cx="1474913" cy="14850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Datei:Family 3.svg">
            <a:extLst>
              <a:ext uri="{FF2B5EF4-FFF2-40B4-BE49-F238E27FC236}">
                <a16:creationId xmlns:a16="http://schemas.microsoft.com/office/drawing/2014/main" id="{37F13999-35A4-4DA2-AA0A-A66B65131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16" y="238116"/>
            <a:ext cx="1967970" cy="181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5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24249-C681-4723-BC36-83D3EE4E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/>
              <a:t>Data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EE5710-5E30-4E78-86AD-5F947A340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Prof. Dr. Tillmann Schwörer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E778B0-0260-4ECD-9F8A-AE4B0A996C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F19A2F-F7A0-42C7-B875-D17FCC656837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1657BBE-2A68-4C0E-882F-BE9CE5EFF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sz="2800"/>
              <a:t>10+ ways of writing the same: </a:t>
            </a:r>
            <a:r>
              <a:rPr lang="de-DE" sz="2800">
                <a:solidFill>
                  <a:schemeClr val="accent2"/>
                </a:solidFill>
              </a:rPr>
              <a:t>m</a:t>
            </a:r>
            <a:r>
              <a:rPr lang="de-DE" sz="2800" baseline="30000">
                <a:solidFill>
                  <a:schemeClr val="accent2"/>
                </a:solidFill>
              </a:rPr>
              <a:t>2</a:t>
            </a:r>
            <a:r>
              <a:rPr lang="de-DE" sz="2800">
                <a:solidFill>
                  <a:schemeClr val="accent2"/>
                </a:solidFill>
              </a:rPr>
              <a:t>, m2, sq.m, square meter, m.sq</a:t>
            </a:r>
            <a:r>
              <a:rPr lang="de-DE" sz="2800"/>
              <a:t>., …</a:t>
            </a:r>
          </a:p>
          <a:p>
            <a:r>
              <a:rPr lang="de-DE" sz="2800"/>
              <a:t>Not to be confused with </a:t>
            </a:r>
            <a:r>
              <a:rPr lang="de-DE" sz="2800">
                <a:solidFill>
                  <a:schemeClr val="accent3"/>
                </a:solidFill>
              </a:rPr>
              <a:t>square inches</a:t>
            </a:r>
            <a:r>
              <a:rPr lang="de-DE" sz="2800"/>
              <a:t>, </a:t>
            </a:r>
            <a:r>
              <a:rPr lang="de-DE" sz="2800">
                <a:solidFill>
                  <a:schemeClr val="accent3"/>
                </a:solidFill>
              </a:rPr>
              <a:t>square feet</a:t>
            </a:r>
            <a:r>
              <a:rPr lang="de-DE" sz="2800"/>
              <a:t>, etc.</a:t>
            </a:r>
          </a:p>
          <a:p>
            <a:r>
              <a:rPr lang="de-DE" sz="2800" i="1">
                <a:sym typeface="Wingdings" panose="05000000000000000000" pitchFamily="2" charset="2"/>
              </a:rPr>
              <a:t>„</a:t>
            </a:r>
            <a:r>
              <a:rPr lang="en-US" sz="2800" i="1">
                <a:sym typeface="Wingdings" panose="05000000000000000000" pitchFamily="2" charset="2"/>
              </a:rPr>
              <a:t>You can see beautiful sunsets from the window and you also have a balcony. </a:t>
            </a:r>
            <a:r>
              <a:rPr lang="en-US" sz="2800" i="1">
                <a:solidFill>
                  <a:schemeClr val="accent6"/>
                </a:solidFill>
                <a:sym typeface="Wingdings" panose="05000000000000000000" pitchFamily="2" charset="2"/>
              </a:rPr>
              <a:t>It's 28 m2 in a 100 m2</a:t>
            </a:r>
            <a:r>
              <a:rPr lang="en-US" sz="2800" i="1">
                <a:sym typeface="Wingdings" panose="05000000000000000000" pitchFamily="2" charset="2"/>
              </a:rPr>
              <a:t> apartment near Mitte, Prenzlauer Berg, …”</a:t>
            </a:r>
          </a:p>
          <a:p>
            <a:r>
              <a:rPr lang="en-US" sz="2800" i="1">
                <a:solidFill>
                  <a:schemeClr val="accent1"/>
                </a:solidFill>
                <a:sym typeface="Wingdings" panose="05000000000000000000" pitchFamily="2" charset="2"/>
              </a:rPr>
              <a:t>Both</a:t>
            </a:r>
            <a:r>
              <a:rPr lang="en-US" sz="2800" i="1">
                <a:sym typeface="Wingdings" panose="05000000000000000000" pitchFamily="2" charset="2"/>
              </a:rPr>
              <a:t> </a:t>
            </a:r>
            <a:r>
              <a:rPr lang="en-US" sz="2800" i="1">
                <a:solidFill>
                  <a:schemeClr val="accent1"/>
                </a:solidFill>
                <a:sym typeface="Wingdings" panose="05000000000000000000" pitchFamily="2" charset="2"/>
              </a:rPr>
              <a:t>bedrooms</a:t>
            </a:r>
            <a:r>
              <a:rPr lang="en-US" sz="2800" i="1">
                <a:sym typeface="Wingdings" panose="05000000000000000000" pitchFamily="2" charset="2"/>
              </a:rPr>
              <a:t> comprise approximately </a:t>
            </a:r>
            <a:r>
              <a:rPr lang="en-US" sz="2800" i="1">
                <a:solidFill>
                  <a:schemeClr val="accent1"/>
                </a:solidFill>
                <a:sym typeface="Wingdings" panose="05000000000000000000" pitchFamily="2" charset="2"/>
              </a:rPr>
              <a:t>25 sqm each</a:t>
            </a:r>
            <a:r>
              <a:rPr lang="en-US" sz="2800" i="1">
                <a:sym typeface="Wingdings" panose="05000000000000000000" pitchFamily="2" charset="2"/>
              </a:rPr>
              <a:t>.</a:t>
            </a:r>
            <a:r>
              <a:rPr lang="de-DE" sz="2800"/>
              <a:t> </a:t>
            </a:r>
          </a:p>
          <a:p>
            <a:pPr marL="0" indent="0">
              <a:buNone/>
            </a:pPr>
            <a:endParaRPr lang="de-DE" sz="2800" b="1"/>
          </a:p>
          <a:p>
            <a:pPr marL="0" indent="0">
              <a:buNone/>
            </a:pPr>
            <a:r>
              <a:rPr lang="de-DE" sz="2800" b="1"/>
              <a:t>Feature Engineering can be hard ;-)</a:t>
            </a:r>
            <a:endParaRPr lang="en-US" sz="2800" b="1" i="1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216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E73DB7-E70A-4836-98F6-0895298F0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/>
              <a:t>Data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A634759-3C27-47F3-AC52-BB3C5D52A2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Prof. Dr. Tillmann Schwörer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C32A35-3A5F-4AE8-A502-492339590D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F19A2F-F7A0-42C7-B875-D17FCC656837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5E0306-9676-4D06-B29D-155BF7A754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b="1"/>
              <a:t>External Factors:</a:t>
            </a:r>
          </a:p>
          <a:p>
            <a:r>
              <a:rPr lang="en-US" sz="3000"/>
              <a:t>Source: Open Streetmap, Overpass API</a:t>
            </a:r>
          </a:p>
          <a:p>
            <a:r>
              <a:rPr lang="en-US" sz="3000">
                <a:solidFill>
                  <a:schemeClr val="accent3"/>
                </a:solidFill>
              </a:rPr>
              <a:t>Tagged</a:t>
            </a:r>
            <a:r>
              <a:rPr lang="en-US" sz="3000"/>
              <a:t> (bus station, café, …) and </a:t>
            </a:r>
            <a:r>
              <a:rPr lang="en-US" sz="3000">
                <a:solidFill>
                  <a:schemeClr val="accent4"/>
                </a:solidFill>
              </a:rPr>
              <a:t>geocoded</a:t>
            </a:r>
            <a:r>
              <a:rPr lang="en-US" sz="3000"/>
              <a:t> (longitude, latitude) data on almost everything</a:t>
            </a:r>
          </a:p>
          <a:p>
            <a:r>
              <a:rPr lang="de-DE" sz="2800">
                <a:sym typeface="Wingdings" panose="05000000000000000000" pitchFamily="2" charset="2"/>
              </a:rPr>
              <a:t>For each airbnb apartment we derive:</a:t>
            </a:r>
          </a:p>
          <a:p>
            <a:pPr lvl="1"/>
            <a:r>
              <a:rPr lang="de-DE" sz="2600">
                <a:sym typeface="Wingdings" panose="05000000000000000000" pitchFamily="2" charset="2"/>
              </a:rPr>
              <a:t>distance in m to closest tram or train stop</a:t>
            </a:r>
          </a:p>
          <a:p>
            <a:pPr lvl="1"/>
            <a:r>
              <a:rPr lang="de-DE" sz="2600">
                <a:sym typeface="Wingdings" panose="05000000000000000000" pitchFamily="2" charset="2"/>
              </a:rPr>
              <a:t>number of  restaurants within radius 300m</a:t>
            </a:r>
          </a:p>
          <a:p>
            <a:pPr lvl="1"/>
            <a:r>
              <a:rPr lang="de-DE" sz="2600">
                <a:sym typeface="Wingdings" panose="05000000000000000000" pitchFamily="2" charset="2"/>
              </a:rPr>
              <a:t>number of attractions (museum, gallery, zoo) within 1000m</a:t>
            </a:r>
          </a:p>
          <a:p>
            <a:pPr lvl="1"/>
            <a:r>
              <a:rPr lang="de-DE" sz="2600">
                <a:sym typeface="Wingdings" panose="05000000000000000000" pitchFamily="2" charset="2"/>
              </a:rPr>
              <a:t>…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336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705DAAF7-DBE2-464B-A022-91DDBA831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800" y="76810"/>
            <a:ext cx="12292799" cy="670213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819A50-8F5E-4C10-814C-7F7A2DEB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3EA369-F2E7-4492-925D-D70CAD1BE1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Prof. Dr. Tillmann Schwörer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0436CD-F257-4E28-BAFF-73539E3FA0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F19A2F-F7A0-42C7-B875-D17FCC656837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6A8A71E-0C26-485A-86A2-93253A4F6D36}"/>
              </a:ext>
            </a:extLst>
          </p:cNvPr>
          <p:cNvSpPr txBox="1"/>
          <p:nvPr/>
        </p:nvSpPr>
        <p:spPr>
          <a:xfrm>
            <a:off x="7165900" y="4024999"/>
            <a:ext cx="46070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>
                <a:solidFill>
                  <a:schemeClr val="accent1">
                    <a:lumMod val="75000"/>
                  </a:schemeClr>
                </a:solidFill>
              </a:rPr>
              <a:t>Restaurants within 300m = 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>
                <a:solidFill>
                  <a:srgbClr val="C00000"/>
                </a:solidFill>
              </a:rPr>
              <a:t>Attractions within 1000m =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>
                <a:solidFill>
                  <a:schemeClr val="accent3">
                    <a:lumMod val="75000"/>
                  </a:schemeClr>
                </a:solidFill>
              </a:rPr>
              <a:t>Distance to nearest stop = 101m</a:t>
            </a:r>
          </a:p>
        </p:txBody>
      </p:sp>
      <p:sp>
        <p:nvSpPr>
          <p:cNvPr id="8" name="Pfeil: nach links und rechts 7">
            <a:extLst>
              <a:ext uri="{FF2B5EF4-FFF2-40B4-BE49-F238E27FC236}">
                <a16:creationId xmlns:a16="http://schemas.microsoft.com/office/drawing/2014/main" id="{C2D489E2-6C22-4B83-8252-862FA345E898}"/>
              </a:ext>
            </a:extLst>
          </p:cNvPr>
          <p:cNvSpPr/>
          <p:nvPr/>
        </p:nvSpPr>
        <p:spPr>
          <a:xfrm>
            <a:off x="922859" y="3427876"/>
            <a:ext cx="1609345" cy="18785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links und rechts 8">
            <a:extLst>
              <a:ext uri="{FF2B5EF4-FFF2-40B4-BE49-F238E27FC236}">
                <a16:creationId xmlns:a16="http://schemas.microsoft.com/office/drawing/2014/main" id="{A319643E-0689-495A-9C60-70CFA60263C4}"/>
              </a:ext>
            </a:extLst>
          </p:cNvPr>
          <p:cNvSpPr/>
          <p:nvPr/>
        </p:nvSpPr>
        <p:spPr>
          <a:xfrm>
            <a:off x="2869345" y="3414121"/>
            <a:ext cx="575142" cy="18660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57DD1AB-5D55-427B-85BB-13AEB480A6E6}"/>
              </a:ext>
            </a:extLst>
          </p:cNvPr>
          <p:cNvSpPr txBox="1"/>
          <p:nvPr/>
        </p:nvSpPr>
        <p:spPr>
          <a:xfrm>
            <a:off x="2706311" y="3053032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/>
              <a:t>300m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F92F866-BD43-42F2-8559-420D502EBA5F}"/>
              </a:ext>
            </a:extLst>
          </p:cNvPr>
          <p:cNvSpPr txBox="1"/>
          <p:nvPr/>
        </p:nvSpPr>
        <p:spPr>
          <a:xfrm rot="197492">
            <a:off x="1272511" y="3059737"/>
            <a:ext cx="901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/>
              <a:t>700m</a:t>
            </a:r>
          </a:p>
        </p:txBody>
      </p:sp>
    </p:spTree>
    <p:extLst>
      <p:ext uri="{BB962C8B-B14F-4D97-AF65-F5344CB8AC3E}">
        <p14:creationId xmlns:p14="http://schemas.microsoft.com/office/powerpoint/2010/main" val="1359541281"/>
      </p:ext>
    </p:extLst>
  </p:cSld>
  <p:clrMapOvr>
    <a:masterClrMapping/>
  </p:clrMapOvr>
</p:sld>
</file>

<file path=ppt/theme/theme1.xml><?xml version="1.0" encoding="utf-8"?>
<a:theme xmlns:a="http://schemas.openxmlformats.org/drawingml/2006/main" name="incontecs">
  <a:themeElements>
    <a:clrScheme name="incontecs">
      <a:dk1>
        <a:srgbClr val="000000"/>
      </a:dk1>
      <a:lt1>
        <a:srgbClr val="FFFFFF"/>
      </a:lt1>
      <a:dk2>
        <a:srgbClr val="717878"/>
      </a:dk2>
      <a:lt2>
        <a:srgbClr val="FFFFFF"/>
      </a:lt2>
      <a:accent1>
        <a:srgbClr val="0080B3"/>
      </a:accent1>
      <a:accent2>
        <a:srgbClr val="EE7F00"/>
      </a:accent2>
      <a:accent3>
        <a:srgbClr val="69AF23"/>
      </a:accent3>
      <a:accent4>
        <a:srgbClr val="E64415"/>
      </a:accent4>
      <a:accent5>
        <a:srgbClr val="009687"/>
      </a:accent5>
      <a:accent6>
        <a:srgbClr val="DB0031"/>
      </a:accent6>
      <a:hlink>
        <a:srgbClr val="00305E"/>
      </a:hlink>
      <a:folHlink>
        <a:srgbClr val="00305E"/>
      </a:folHlink>
    </a:clrScheme>
    <a:fontScheme name="incontecs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B1E531A2-8ECF-4BCE-A5A4-25CCC39F79F3}" vid="{7AAC3A3C-4870-4C73-B858-33E5CC5C2950}"/>
    </a:ext>
  </a:extLst>
</a:theme>
</file>

<file path=ppt/theme/theme2.xml><?xml version="1.0" encoding="utf-8"?>
<a:theme xmlns:a="http://schemas.openxmlformats.org/drawingml/2006/main" name="Office">
  <a:themeElements>
    <a:clrScheme name="incontecs">
      <a:dk1>
        <a:sysClr val="windowText" lastClr="000000"/>
      </a:dk1>
      <a:lt1>
        <a:srgbClr val="FFFFFF"/>
      </a:lt1>
      <a:dk2>
        <a:srgbClr val="717878"/>
      </a:dk2>
      <a:lt2>
        <a:srgbClr val="FFFFFF"/>
      </a:lt2>
      <a:accent1>
        <a:srgbClr val="0080B3"/>
      </a:accent1>
      <a:accent2>
        <a:srgbClr val="EE7F00"/>
      </a:accent2>
      <a:accent3>
        <a:srgbClr val="69AF23"/>
      </a:accent3>
      <a:accent4>
        <a:srgbClr val="E64415"/>
      </a:accent4>
      <a:accent5>
        <a:srgbClr val="009687"/>
      </a:accent5>
      <a:accent6>
        <a:srgbClr val="DB0031"/>
      </a:accent6>
      <a:hlink>
        <a:srgbClr val="00305E"/>
      </a:hlink>
      <a:folHlink>
        <a:srgbClr val="00305E"/>
      </a:folHlink>
    </a:clrScheme>
    <a:fontScheme name="incontecs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incontecs">
      <a:dk1>
        <a:sysClr val="windowText" lastClr="000000"/>
      </a:dk1>
      <a:lt1>
        <a:srgbClr val="FFFFFF"/>
      </a:lt1>
      <a:dk2>
        <a:srgbClr val="717878"/>
      </a:dk2>
      <a:lt2>
        <a:srgbClr val="FFFFFF"/>
      </a:lt2>
      <a:accent1>
        <a:srgbClr val="0080B3"/>
      </a:accent1>
      <a:accent2>
        <a:srgbClr val="EE7F00"/>
      </a:accent2>
      <a:accent3>
        <a:srgbClr val="69AF23"/>
      </a:accent3>
      <a:accent4>
        <a:srgbClr val="E64415"/>
      </a:accent4>
      <a:accent5>
        <a:srgbClr val="009687"/>
      </a:accent5>
      <a:accent6>
        <a:srgbClr val="DB0031"/>
      </a:accent6>
      <a:hlink>
        <a:srgbClr val="00305E"/>
      </a:hlink>
      <a:folHlink>
        <a:srgbClr val="00305E"/>
      </a:folHlink>
    </a:clrScheme>
    <a:fontScheme name="incontecs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07F010C8C22144399C6B7E736A5D6E9" ma:contentTypeVersion="7" ma:contentTypeDescription="Ein neues Dokument erstellen." ma:contentTypeScope="" ma:versionID="30b101fdc57655acf929189adf72baf1">
  <xsd:schema xmlns:xsd="http://www.w3.org/2001/XMLSchema" xmlns:xs="http://www.w3.org/2001/XMLSchema" xmlns:p="http://schemas.microsoft.com/office/2006/metadata/properties" xmlns:ns3="d8811c4f-d752-47f8-be1d-50448743abde" targetNamespace="http://schemas.microsoft.com/office/2006/metadata/properties" ma:root="true" ma:fieldsID="ea04039ae61ce935a4ba6df6aee32a68" ns3:_="">
    <xsd:import namespace="d8811c4f-d752-47f8-be1d-50448743ab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811c4f-d752-47f8-be1d-50448743ab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10ED55-F54B-461C-BDEA-36CC127BBEF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DDECD3A-FBDE-4BB2-85E0-51778BF6F2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811c4f-d752-47f8-be1d-50448743ab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98287F1-2C3F-4FF4-AC3A-BB47CD2D6C1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- Breitbild (EN)</Template>
  <TotalTime>0</TotalTime>
  <Words>554</Words>
  <Application>Microsoft Office PowerPoint</Application>
  <PresentationFormat>Breitbild</PresentationFormat>
  <Paragraphs>99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Wingdings 3</vt:lpstr>
      <vt:lpstr>incontecs</vt:lpstr>
      <vt:lpstr>Picking the Right Holiday Flat A demo of prediction and statistical inference using open data</vt:lpstr>
      <vt:lpstr>Introduction</vt:lpstr>
      <vt:lpstr>PowerPoint-Präsentation</vt:lpstr>
      <vt:lpstr>Hedonic Pricing Model</vt:lpstr>
      <vt:lpstr>Data</vt:lpstr>
      <vt:lpstr>PowerPoint-Präsentation</vt:lpstr>
      <vt:lpstr>Data</vt:lpstr>
      <vt:lpstr>Data</vt:lpstr>
      <vt:lpstr>PowerPoint-Präsentation</vt:lpstr>
      <vt:lpstr>Conceptual approach</vt:lpstr>
      <vt:lpstr>In practice: a lot of „noise“</vt:lpstr>
      <vt:lpstr>PowerPoint-Präsentation</vt:lpstr>
      <vt:lpstr>Average Error per District</vt:lpstr>
      <vt:lpstr>PowerPoint-Präsentation</vt:lpstr>
      <vt:lpstr>Final perspectives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MathStats</dc:title>
  <cp:lastModifiedBy>Schwörer, Tillmann</cp:lastModifiedBy>
  <cp:revision>361</cp:revision>
  <dcterms:created xsi:type="dcterms:W3CDTF">2019-09-14T15:40:56Z</dcterms:created>
  <dcterms:modified xsi:type="dcterms:W3CDTF">2021-01-20T20:33:27Z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0x010100707F010C8C22144399C6B7E736A5D6E9</vt:lpwstr>
  </property>
</Properties>
</file>